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News Cycle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7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9.xml"/><Relationship Id="rId24" Type="http://schemas.openxmlformats.org/officeDocument/2006/relationships/font" Target="fonts/NewsCycle-bold.fntdata"/><Relationship Id="rId12" Type="http://schemas.openxmlformats.org/officeDocument/2006/relationships/slide" Target="slides/slide8.xml"/><Relationship Id="rId23" Type="http://schemas.openxmlformats.org/officeDocument/2006/relationships/font" Target="fonts/NewsCycl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743726ed2_3_1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743726ed2_3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743726ed2_3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743726ed2_3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743726ed2_3_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743726ed2_3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43726ed2_3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43726ed2_3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video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743726ed2_3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743726ed2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743726ed2_3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743726ed2_3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743726ed2_5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743726ed2_5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743726ed2_3_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743726ed2_3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" y="-19"/>
            <a:ext cx="5713277" cy="5147878"/>
          </a:xfrm>
          <a:custGeom>
            <a:rect b="b" l="l" r="r" t="t"/>
            <a:pathLst>
              <a:path extrusionOk="0" h="4202349" w="4644941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rotWithShape="0" algn="bl" dist="9525">
              <a:schemeClr val="lt1">
                <a:alpha val="1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106345"/>
            <a:ext cx="1603738" cy="2930810"/>
          </a:xfrm>
          <a:custGeom>
            <a:rect b="b" l="l" r="r" t="t"/>
            <a:pathLst>
              <a:path extrusionOk="0" h="2392498" w="1303852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457200" y="1122100"/>
            <a:ext cx="3477000" cy="2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12" y="-19"/>
            <a:ext cx="5713277" cy="5147878"/>
          </a:xfrm>
          <a:custGeom>
            <a:rect b="b" l="l" r="r" t="t"/>
            <a:pathLst>
              <a:path extrusionOk="0" h="4202349" w="4644941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rotWithShape="0" algn="bl" dist="9525">
              <a:schemeClr val="lt1">
                <a:alpha val="1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4034690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1/3">
  <p:cSld name="BLANK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0" y="0"/>
            <a:ext cx="4042035" cy="5171276"/>
          </a:xfrm>
          <a:custGeom>
            <a:rect b="b" l="l" r="r" t="t"/>
            <a:pathLst>
              <a:path extrusionOk="0" h="206500" w="161407">
                <a:moveTo>
                  <a:pt x="71935" y="206500"/>
                </a:moveTo>
                <a:lnTo>
                  <a:pt x="161407" y="0"/>
                </a:lnTo>
                <a:lnTo>
                  <a:pt x="0" y="0"/>
                </a:lnTo>
                <a:lnTo>
                  <a:pt x="0" y="20614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rotWithShape="0" algn="bl" dist="9525">
              <a:schemeClr val="lt1">
                <a:alpha val="15000"/>
              </a:schemeClr>
            </a:outerShdw>
          </a:effectLst>
        </p:spPr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2"/>
          <p:cNvSpPr/>
          <p:nvPr/>
        </p:nvSpPr>
        <p:spPr>
          <a:xfrm>
            <a:off x="2385870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2/3">
  <p:cSld name="BLANK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-19"/>
            <a:ext cx="6727695" cy="5147878"/>
          </a:xfrm>
          <a:custGeom>
            <a:rect b="b" l="l" r="r" t="t"/>
            <a:pathLst>
              <a:path extrusionOk="0" h="4202349" w="5469671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rotWithShape="0" algn="bl" dist="9525">
              <a:schemeClr val="l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79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_1"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6906000" y="0"/>
            <a:ext cx="2238000" cy="5151350"/>
          </a:xfrm>
          <a:custGeom>
            <a:rect b="b" l="l" r="r" t="t"/>
            <a:pathLst>
              <a:path extrusionOk="0" h="206054" w="89520">
                <a:moveTo>
                  <a:pt x="0" y="206054"/>
                </a:moveTo>
                <a:lnTo>
                  <a:pt x="89520" y="0"/>
                </a:lnTo>
                <a:lnTo>
                  <a:pt x="89520" y="206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7486691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2" y="-19"/>
            <a:ext cx="5713277" cy="5147878"/>
          </a:xfrm>
          <a:custGeom>
            <a:rect b="b" l="l" r="r" t="t"/>
            <a:pathLst>
              <a:path extrusionOk="0" h="4202349" w="4644941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rotWithShape="0" algn="bl" dist="9525">
              <a:schemeClr val="lt1">
                <a:alpha val="1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3807571" y="1106345"/>
            <a:ext cx="1603738" cy="2930810"/>
          </a:xfrm>
          <a:custGeom>
            <a:rect b="b" l="l" r="r" t="t"/>
            <a:pathLst>
              <a:path extrusionOk="0" h="2392498" w="1303852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st="19050">
              <a:schemeClr val="dk1">
                <a:alpha val="3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457200" y="1873800"/>
            <a:ext cx="3350400" cy="100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7200" y="2978101"/>
            <a:ext cx="3350400" cy="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953988" y="-7325"/>
            <a:ext cx="7236025" cy="5158150"/>
          </a:xfrm>
          <a:custGeom>
            <a:rect b="b" l="l" r="r" t="t"/>
            <a:pathLst>
              <a:path extrusionOk="0" h="206326" w="289441">
                <a:moveTo>
                  <a:pt x="0" y="206326"/>
                </a:moveTo>
                <a:lnTo>
                  <a:pt x="90725" y="0"/>
                </a:lnTo>
                <a:lnTo>
                  <a:pt x="289441" y="0"/>
                </a:lnTo>
                <a:lnTo>
                  <a:pt x="199009" y="20603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</p:spPr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41624" y="683725"/>
            <a:ext cx="2860800" cy="377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541829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rotWithShape="0" algn="bl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6510921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rotWithShape="0" algn="bl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-19"/>
            <a:ext cx="6727695" cy="5147878"/>
          </a:xfrm>
          <a:custGeom>
            <a:rect b="b" l="l" r="r" t="t"/>
            <a:pathLst>
              <a:path extrusionOk="0" h="4202349" w="5469671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rotWithShape="0" algn="bl" dist="9525">
              <a:schemeClr val="l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5061079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rotWithShape="0" algn="bl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>
            <a:off x="3430712" y="-19"/>
            <a:ext cx="5713277" cy="5147878"/>
          </a:xfrm>
          <a:custGeom>
            <a:rect b="b" l="l" r="r" t="t"/>
            <a:pathLst>
              <a:path extrusionOk="0" h="4202349" w="4644941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5725" rotWithShape="0" algn="bl" dir="10800000" dist="28575">
              <a:schemeClr val="dk1">
                <a:alpha val="2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4013514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5550175" y="1285513"/>
            <a:ext cx="3090900" cy="7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5550175" y="2118888"/>
            <a:ext cx="3090900" cy="173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800">
                <a:solidFill>
                  <a:schemeClr val="dk2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9"/>
            <a:ext cx="6727695" cy="5147878"/>
          </a:xfrm>
          <a:custGeom>
            <a:rect b="b" l="l" r="r" t="t"/>
            <a:pathLst>
              <a:path extrusionOk="0" h="4202349" w="5469671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rotWithShape="0" algn="bl" dist="9525">
              <a:schemeClr val="l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79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200" y="1421050"/>
            <a:ext cx="2186100" cy="28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845796" y="1421050"/>
            <a:ext cx="2186100" cy="28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-19"/>
            <a:ext cx="6727695" cy="5147878"/>
          </a:xfrm>
          <a:custGeom>
            <a:rect b="b" l="l" r="r" t="t"/>
            <a:pathLst>
              <a:path extrusionOk="0" h="4202349" w="5469671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rotWithShape="0" algn="bl" dist="9525">
              <a:schemeClr val="l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5061079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7200" y="1421050"/>
            <a:ext cx="1411500" cy="32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2038800" y="1421050"/>
            <a:ext cx="1411500" cy="32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3620399" y="1421050"/>
            <a:ext cx="1411500" cy="32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-19"/>
            <a:ext cx="6727695" cy="5147878"/>
          </a:xfrm>
          <a:custGeom>
            <a:rect b="b" l="l" r="r" t="t"/>
            <a:pathLst>
              <a:path extrusionOk="0" h="4202349" w="5469671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rotWithShape="0" algn="bl" dist="9525">
              <a:schemeClr val="lt1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/>
          <p:nvPr/>
        </p:nvSpPr>
        <p:spPr>
          <a:xfrm>
            <a:off x="5061079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6906000" y="0"/>
            <a:ext cx="2238000" cy="5151350"/>
          </a:xfrm>
          <a:custGeom>
            <a:rect b="b" l="l" r="r" t="t"/>
            <a:pathLst>
              <a:path extrusionOk="0" h="206054" w="89520">
                <a:moveTo>
                  <a:pt x="0" y="206054"/>
                </a:moveTo>
                <a:lnTo>
                  <a:pt x="89520" y="0"/>
                </a:lnTo>
                <a:lnTo>
                  <a:pt x="89520" y="2060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9" name="Google Shape;59;p10"/>
          <p:cNvSpPr/>
          <p:nvPr/>
        </p:nvSpPr>
        <p:spPr>
          <a:xfrm>
            <a:off x="7486691" y="1718977"/>
            <a:ext cx="1076623" cy="1739172"/>
          </a:xfrm>
          <a:custGeom>
            <a:rect b="b" l="l" r="r" t="t"/>
            <a:pathLst>
              <a:path extrusionOk="0" h="1419732" w="875303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st="19050">
              <a:srgbClr val="000000">
                <a:alpha val="3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4406300"/>
            <a:ext cx="6198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3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 algn="r">
              <a:buNone/>
              <a:defRPr b="1" sz="13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 algn="r">
              <a:buNone/>
              <a:defRPr b="1" sz="13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 algn="r">
              <a:buNone/>
              <a:defRPr b="1" sz="13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 algn="r">
              <a:buNone/>
              <a:defRPr b="1" sz="13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 algn="r">
              <a:buNone/>
              <a:defRPr b="1" sz="13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 algn="r">
              <a:buNone/>
              <a:defRPr b="1" sz="13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 algn="r">
              <a:buNone/>
              <a:defRPr b="1" sz="13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 algn="r">
              <a:buNone/>
              <a:defRPr b="1" sz="13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SIUMj0JcSIR-hKeL-MnVrsOeTDPq-i3f/view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exchange.smarttech-prod.com/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launchpad.classlink.com/cornwall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://drive.google.com/file/d/1HTczYRpfRPpvMO5L-dVNf12_lmbpK8LE/view" TargetMode="External"/><Relationship Id="rId6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hyperlink" Target="https://www.screencastify.com/education" TargetMode="External"/><Relationship Id="rId9" Type="http://schemas.openxmlformats.org/officeDocument/2006/relationships/hyperlink" Target="https://www.smarttech.com/en/products/education-software/smart-learning-suite/features" TargetMode="External"/><Relationship Id="rId5" Type="http://schemas.openxmlformats.org/officeDocument/2006/relationships/hyperlink" Target="https://help.kamiapp.com/en/articles/2511497-what-is-kami" TargetMode="External"/><Relationship Id="rId6" Type="http://schemas.openxmlformats.org/officeDocument/2006/relationships/hyperlink" Target="https://teachercenter.withgoogle.com/first-day-trainings/welcome-to-google-hangouts-meet" TargetMode="External"/><Relationship Id="rId7" Type="http://schemas.openxmlformats.org/officeDocument/2006/relationships/hyperlink" Target="https://youtu.be/BzaO64k61i0" TargetMode="External"/><Relationship Id="rId8" Type="http://schemas.openxmlformats.org/officeDocument/2006/relationships/hyperlink" Target="https://www.smarttech.com/en/products/education-software/smart-learning-suite/feature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ecorrea@cornwallschools.com" TargetMode="External"/><Relationship Id="rId4" Type="http://schemas.openxmlformats.org/officeDocument/2006/relationships/hyperlink" Target="mailto:mschweizer@cornwallschools.com" TargetMode="External"/><Relationship Id="rId5" Type="http://schemas.openxmlformats.org/officeDocument/2006/relationships/hyperlink" Target="mailto:mschweizer@cornwallschools.com" TargetMode="External"/><Relationship Id="rId6" Type="http://schemas.openxmlformats.org/officeDocument/2006/relationships/hyperlink" Target="mailto:dluetjen@cornwallschool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hyperlink" Target="http://drive.google.com/file/d/1Mjd7yMItrQEGRZG0jutAzviSUGUzKBzR/view" TargetMode="External"/><Relationship Id="rId5" Type="http://schemas.openxmlformats.org/officeDocument/2006/relationships/image" Target="../media/image2.jpg"/><Relationship Id="rId6" Type="http://schemas.openxmlformats.org/officeDocument/2006/relationships/hyperlink" Target="http://www.youtube.com/watch?v=qCnklkcZPZY" TargetMode="External"/><Relationship Id="rId7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presentation/d/1FhEuAF_AknyHq31lxbVk91F5yFRtECDnsZvj12QEZWY/edit?usp=sharing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://drive.google.com/file/d/1xNRnEUvONYIhUhuwzZ0yN3x5DM4eWxyL/view" TargetMode="External"/><Relationship Id="rId6" Type="http://schemas.openxmlformats.org/officeDocument/2006/relationships/image" Target="../media/image5.jpg"/><Relationship Id="rId7" Type="http://schemas.openxmlformats.org/officeDocument/2006/relationships/hyperlink" Target="http://drive.google.com/file/d/1xVxxyli_b2XVIicsEyBWlDpBtTDgNcCl/view" TargetMode="External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e-TBe_ILGgvEK_EvarBfGSTGgF57Y6rB/view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://drive.google.com/file/d/15VrlwGvwPou12Os219Su5BIh4WzrSM0v/view" TargetMode="External"/><Relationship Id="rId5" Type="http://schemas.openxmlformats.org/officeDocument/2006/relationships/hyperlink" Target="https://docs.google.com/presentation/d/1IUIMNwPNsLOPHk7Puq_VkSAGQpfdf0-_jTJqnBVui2s/edit?usp=sharing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s://docs.google.com/presentation/d/1GN_RPq-j9EznohRsojftI38QZbizjskFvIZ2F_Z8TxQ/edit?usp=sharing" TargetMode="External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iKxTLqR6aJhsrpC17mVDNr5rn7TpgV_5/view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s://support.google.com/meet/answer/9308681?hl=en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docs.google.com/presentation/d/16fGDSzsu63VeFdQy8CXMvvY_STgYTWITjTbRXtYmWwI/edit?usp=sharing" TargetMode="External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hEM9Sktmems6GSq2FFM5UjV3M_SedLrmh5BKEyHnyuc/edit?usp=sharing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9.png"/><Relationship Id="rId5" Type="http://schemas.openxmlformats.org/officeDocument/2006/relationships/hyperlink" Target="https://docs.google.com/document/d/17FDBrYTGhtStbGtQ71jwWz6WLwHI-dA-Cq-JXKd01uE/edit?usp=sharing" TargetMode="External"/><Relationship Id="rId6" Type="http://schemas.openxmlformats.org/officeDocument/2006/relationships/hyperlink" Target="https://chrome.google.com/webstore/detail/ziteboard-zooming-collabo/nldaeoadnnnkinljmmcabkgndhamjaji/related?hl=en" TargetMode="External"/><Relationship Id="rId7" Type="http://schemas.openxmlformats.org/officeDocument/2006/relationships/image" Target="../media/image22.jpg"/><Relationship Id="rId8" Type="http://schemas.openxmlformats.org/officeDocument/2006/relationships/hyperlink" Target="https://docs.google.com/document/d/1zYW_6cPZtAuVlJw1qNyZ-P_R4Z1jIharb-da7SJY7BA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uite.smarttech-prod.com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7200" y="1122100"/>
            <a:ext cx="3477000" cy="2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III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 LEARNING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419848" y="907139"/>
            <a:ext cx="3130405" cy="1761008"/>
            <a:chOff x="1177450" y="241631"/>
            <a:chExt cx="6173152" cy="3616776"/>
          </a:xfrm>
        </p:grpSpPr>
        <p:sp>
          <p:nvSpPr>
            <p:cNvPr id="256" name="Google Shape;256;p2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24" title="SMART Learning Suite Onlin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050" y="1004525"/>
            <a:ext cx="2416026" cy="15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/>
          <p:nvPr/>
        </p:nvSpPr>
        <p:spPr>
          <a:xfrm>
            <a:off x="485050" y="27025"/>
            <a:ext cx="30000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Introduction to SMART Learning Suite</a:t>
            </a:r>
            <a:endParaRPr sz="2400">
              <a:solidFill>
                <a:schemeClr val="accen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grpSp>
        <p:nvGrpSpPr>
          <p:cNvPr id="262" name="Google Shape;262;p24"/>
          <p:cNvGrpSpPr/>
          <p:nvPr/>
        </p:nvGrpSpPr>
        <p:grpSpPr>
          <a:xfrm>
            <a:off x="3332623" y="3351614"/>
            <a:ext cx="3130405" cy="1761008"/>
            <a:chOff x="1177450" y="241631"/>
            <a:chExt cx="6173152" cy="3616776"/>
          </a:xfrm>
        </p:grpSpPr>
        <p:sp>
          <p:nvSpPr>
            <p:cNvPr id="263" name="Google Shape;263;p2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7" name="Google Shape;267;p2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6885" y="3493149"/>
            <a:ext cx="2161875" cy="13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4"/>
          <p:cNvSpPr txBox="1"/>
          <p:nvPr/>
        </p:nvSpPr>
        <p:spPr>
          <a:xfrm>
            <a:off x="3397825" y="2807875"/>
            <a:ext cx="30000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SMART Exchange</a:t>
            </a:r>
            <a:endParaRPr/>
          </a:p>
        </p:txBody>
      </p:sp>
      <p:grpSp>
        <p:nvGrpSpPr>
          <p:cNvPr id="269" name="Google Shape;269;p24"/>
          <p:cNvGrpSpPr/>
          <p:nvPr/>
        </p:nvGrpSpPr>
        <p:grpSpPr>
          <a:xfrm>
            <a:off x="4086561" y="907139"/>
            <a:ext cx="3130405" cy="1761008"/>
            <a:chOff x="1177450" y="241631"/>
            <a:chExt cx="6173152" cy="3616776"/>
          </a:xfrm>
        </p:grpSpPr>
        <p:sp>
          <p:nvSpPr>
            <p:cNvPr id="270" name="Google Shape;270;p2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4" name="Google Shape;27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0813" y="1247186"/>
            <a:ext cx="2161875" cy="108092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4"/>
          <p:cNvSpPr txBox="1"/>
          <p:nvPr/>
        </p:nvSpPr>
        <p:spPr>
          <a:xfrm>
            <a:off x="4151763" y="46925"/>
            <a:ext cx="3000000" cy="9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Link for Students and Teachers</a:t>
            </a:r>
            <a:endParaRPr/>
          </a:p>
        </p:txBody>
      </p:sp>
      <p:sp>
        <p:nvSpPr>
          <p:cNvPr id="276" name="Google Shape;276;p24"/>
          <p:cNvSpPr txBox="1"/>
          <p:nvPr/>
        </p:nvSpPr>
        <p:spPr>
          <a:xfrm>
            <a:off x="360850" y="3493150"/>
            <a:ext cx="2513400" cy="12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* Click inside the laptops to open links</a:t>
            </a:r>
            <a:endParaRPr sz="25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>
            <p:ph type="title"/>
          </p:nvPr>
        </p:nvSpPr>
        <p:spPr>
          <a:xfrm>
            <a:off x="457200" y="261850"/>
            <a:ext cx="5343900" cy="7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Classlink</a:t>
            </a:r>
            <a:endParaRPr sz="4000"/>
          </a:p>
        </p:txBody>
      </p:sp>
      <p:sp>
        <p:nvSpPr>
          <p:cNvPr id="282" name="Google Shape;282;p25"/>
          <p:cNvSpPr txBox="1"/>
          <p:nvPr>
            <p:ph idx="1" type="body"/>
          </p:nvPr>
        </p:nvSpPr>
        <p:spPr>
          <a:xfrm>
            <a:off x="457200" y="1246500"/>
            <a:ext cx="2684700" cy="28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What is Classlink?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ClassLink LaunchPad gives you remote access to your files stored on a hard drive in another location.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* Use it to access files stored on your H Drive. </a:t>
            </a:r>
            <a:endParaRPr/>
          </a:p>
        </p:txBody>
      </p:sp>
      <p:sp>
        <p:nvSpPr>
          <p:cNvPr id="283" name="Google Shape;283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4" name="Google Shape;2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675" y="128925"/>
            <a:ext cx="1376951" cy="9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0" name="Google Shape;290;p26"/>
          <p:cNvGrpSpPr/>
          <p:nvPr/>
        </p:nvGrpSpPr>
        <p:grpSpPr>
          <a:xfrm>
            <a:off x="373298" y="674414"/>
            <a:ext cx="3130405" cy="1761008"/>
            <a:chOff x="1177450" y="241631"/>
            <a:chExt cx="6173152" cy="3616776"/>
          </a:xfrm>
        </p:grpSpPr>
        <p:sp>
          <p:nvSpPr>
            <p:cNvPr id="291" name="Google Shape;291;p2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5" name="Google Shape;295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75" y="1358125"/>
            <a:ext cx="2387051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26"/>
          <p:cNvGrpSpPr/>
          <p:nvPr/>
        </p:nvGrpSpPr>
        <p:grpSpPr>
          <a:xfrm>
            <a:off x="3842223" y="2828389"/>
            <a:ext cx="3130405" cy="1761008"/>
            <a:chOff x="1177450" y="241631"/>
            <a:chExt cx="6173152" cy="3616776"/>
          </a:xfrm>
        </p:grpSpPr>
        <p:sp>
          <p:nvSpPr>
            <p:cNvPr id="297" name="Google Shape;297;p2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1" name="Google Shape;301;p26" title="Classlink.webm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1850" y="2918500"/>
            <a:ext cx="2462800" cy="14919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6"/>
          <p:cNvSpPr txBox="1"/>
          <p:nvPr/>
        </p:nvSpPr>
        <p:spPr>
          <a:xfrm>
            <a:off x="3934925" y="1841725"/>
            <a:ext cx="28170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How To Access Classlink</a:t>
            </a:r>
            <a:endParaRPr sz="3200">
              <a:solidFill>
                <a:schemeClr val="accen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438500" y="588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Classlink Website</a:t>
            </a:r>
            <a:endParaRPr/>
          </a:p>
        </p:txBody>
      </p:sp>
      <p:sp>
        <p:nvSpPr>
          <p:cNvPr id="304" name="Google Shape;304;p26"/>
          <p:cNvSpPr txBox="1"/>
          <p:nvPr/>
        </p:nvSpPr>
        <p:spPr>
          <a:xfrm>
            <a:off x="244375" y="3246700"/>
            <a:ext cx="30000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* Click inside the laptops to open links</a:t>
            </a:r>
            <a:endParaRPr sz="27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"/>
          <p:cNvSpPr txBox="1"/>
          <p:nvPr>
            <p:ph type="title"/>
          </p:nvPr>
        </p:nvSpPr>
        <p:spPr>
          <a:xfrm>
            <a:off x="457200" y="375675"/>
            <a:ext cx="5343900" cy="7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 TO MORE:</a:t>
            </a:r>
            <a:endParaRPr/>
          </a:p>
        </p:txBody>
      </p:sp>
      <p:sp>
        <p:nvSpPr>
          <p:cNvPr id="310" name="Google Shape;310;p27"/>
          <p:cNvSpPr txBox="1"/>
          <p:nvPr>
            <p:ph idx="1" type="body"/>
          </p:nvPr>
        </p:nvSpPr>
        <p:spPr>
          <a:xfrm>
            <a:off x="457200" y="1421050"/>
            <a:ext cx="1411500" cy="12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hlinkClick r:id="rId4"/>
              </a:rPr>
              <a:t>SCREENCASTIFY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11" name="Google Shape;311;p27"/>
          <p:cNvSpPr txBox="1"/>
          <p:nvPr>
            <p:ph idx="2" type="body"/>
          </p:nvPr>
        </p:nvSpPr>
        <p:spPr>
          <a:xfrm>
            <a:off x="2423400" y="1414313"/>
            <a:ext cx="1411500" cy="12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hlinkClick r:id="rId5"/>
              </a:rPr>
              <a:t>KAMI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12" name="Google Shape;312;p27"/>
          <p:cNvSpPr txBox="1"/>
          <p:nvPr>
            <p:ph idx="3" type="body"/>
          </p:nvPr>
        </p:nvSpPr>
        <p:spPr>
          <a:xfrm>
            <a:off x="3620400" y="1421125"/>
            <a:ext cx="1411500" cy="12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hlinkClick r:id="rId6"/>
              </a:rPr>
              <a:t>GOOGLE MEET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13" name="Google Shape;313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27"/>
          <p:cNvSpPr txBox="1"/>
          <p:nvPr>
            <p:ph idx="1" type="body"/>
          </p:nvPr>
        </p:nvSpPr>
        <p:spPr>
          <a:xfrm>
            <a:off x="457200" y="2792650"/>
            <a:ext cx="1411500" cy="12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hlinkClick r:id="rId7"/>
              </a:rPr>
              <a:t>TRANSLATE ADD ON FOR GOOGLE SLIDES: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This is helpful for teachers of English Language Learners and ELL students</a:t>
            </a:r>
            <a:endParaRPr sz="1100"/>
          </a:p>
        </p:txBody>
      </p:sp>
      <p:sp>
        <p:nvSpPr>
          <p:cNvPr id="315" name="Google Shape;315;p27"/>
          <p:cNvSpPr txBox="1"/>
          <p:nvPr>
            <p:ph idx="2" type="body"/>
          </p:nvPr>
        </p:nvSpPr>
        <p:spPr>
          <a:xfrm>
            <a:off x="2527325" y="2806125"/>
            <a:ext cx="1411500" cy="12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hlinkClick r:id="rId8"/>
              </a:rPr>
              <a:t>SMART LEARNING SUITE</a:t>
            </a:r>
            <a:r>
              <a:rPr b="1" lang="en" sz="1100" u="sng">
                <a:solidFill>
                  <a:schemeClr val="hlink"/>
                </a:solidFill>
                <a:hlinkClick r:id="rId9"/>
              </a:rPr>
              <a:t>: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16" name="Google Shape;316;p27"/>
          <p:cNvSpPr txBox="1"/>
          <p:nvPr>
            <p:ph idx="3" type="body"/>
          </p:nvPr>
        </p:nvSpPr>
        <p:spPr>
          <a:xfrm>
            <a:off x="3620400" y="2792650"/>
            <a:ext cx="1411500" cy="12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/>
          <p:nvPr/>
        </p:nvSpPr>
        <p:spPr>
          <a:xfrm>
            <a:off x="708275" y="1033250"/>
            <a:ext cx="69318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News Cycle"/>
                <a:ea typeface="News Cycle"/>
                <a:cs typeface="News Cycle"/>
                <a:sym typeface="News Cycle"/>
              </a:rPr>
              <a:t>For help with any of these tools contact your Technology Integration Specialist</a:t>
            </a:r>
            <a:endParaRPr b="1" sz="2500">
              <a:solidFill>
                <a:srgbClr val="434343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grpSp>
        <p:nvGrpSpPr>
          <p:cNvPr id="322" name="Google Shape;322;p28"/>
          <p:cNvGrpSpPr/>
          <p:nvPr/>
        </p:nvGrpSpPr>
        <p:grpSpPr>
          <a:xfrm>
            <a:off x="979025" y="2130270"/>
            <a:ext cx="6390298" cy="1853115"/>
            <a:chOff x="894394" y="3213931"/>
            <a:chExt cx="5961655" cy="892552"/>
          </a:xfrm>
        </p:grpSpPr>
        <p:grpSp>
          <p:nvGrpSpPr>
            <p:cNvPr id="323" name="Google Shape;323;p28"/>
            <p:cNvGrpSpPr/>
            <p:nvPr/>
          </p:nvGrpSpPr>
          <p:grpSpPr>
            <a:xfrm>
              <a:off x="4845749" y="3213931"/>
              <a:ext cx="2010300" cy="892417"/>
              <a:chOff x="4845749" y="3213931"/>
              <a:chExt cx="2010300" cy="892417"/>
            </a:xfrm>
          </p:grpSpPr>
          <p:sp>
            <p:nvSpPr>
              <p:cNvPr id="324" name="Google Shape;324;p28"/>
              <p:cNvSpPr txBox="1"/>
              <p:nvPr/>
            </p:nvSpPr>
            <p:spPr>
              <a:xfrm>
                <a:off x="4845749" y="3469447"/>
                <a:ext cx="20103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Elementary School</a:t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Erin Correa</a:t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         </a:t>
                </a:r>
                <a:r>
                  <a:rPr lang="en" sz="1500" u="sng">
                    <a:solidFill>
                      <a:schemeClr val="hlink"/>
                    </a:solidFill>
                    <a:latin typeface="Montserrat"/>
                    <a:ea typeface="Montserrat"/>
                    <a:cs typeface="Montserrat"/>
                    <a:sym typeface="Montserrat"/>
                    <a:hlinkClick r:id="rId3"/>
                  </a:rPr>
                  <a:t>Contact Me</a:t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25" name="Google Shape;325;p28"/>
              <p:cNvSpPr/>
              <p:nvPr/>
            </p:nvSpPr>
            <p:spPr>
              <a:xfrm>
                <a:off x="5755374" y="3213931"/>
                <a:ext cx="340651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26" name="Google Shape;326;p28"/>
            <p:cNvGrpSpPr/>
            <p:nvPr/>
          </p:nvGrpSpPr>
          <p:grpSpPr>
            <a:xfrm>
              <a:off x="2980639" y="3214222"/>
              <a:ext cx="1695900" cy="892128"/>
              <a:chOff x="2980639" y="3214222"/>
              <a:chExt cx="1695900" cy="892128"/>
            </a:xfrm>
          </p:grpSpPr>
          <p:sp>
            <p:nvSpPr>
              <p:cNvPr id="327" name="Google Shape;327;p28"/>
              <p:cNvSpPr txBox="1"/>
              <p:nvPr/>
            </p:nvSpPr>
            <p:spPr>
              <a:xfrm>
                <a:off x="298063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Middle School</a:t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Melanie Schweizer</a:t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      </a:t>
                </a:r>
                <a:r>
                  <a:rPr lang="en" sz="1500" u="sng">
                    <a:solidFill>
                      <a:schemeClr val="hlink"/>
                    </a:solidFill>
                    <a:latin typeface="Montserrat"/>
                    <a:ea typeface="Montserrat"/>
                    <a:cs typeface="Montserrat"/>
                    <a:sym typeface="Montserrat"/>
                    <a:hlinkClick r:id="rId4"/>
                  </a:rPr>
                  <a:t>Contact</a:t>
                </a:r>
                <a:r>
                  <a:rPr lang="en" sz="1500" u="sng">
                    <a:solidFill>
                      <a:schemeClr val="hlink"/>
                    </a:solidFill>
                    <a:latin typeface="Montserrat"/>
                    <a:ea typeface="Montserrat"/>
                    <a:cs typeface="Montserrat"/>
                    <a:sym typeface="Montserrat"/>
                    <a:hlinkClick r:id="rId5"/>
                  </a:rPr>
                  <a:t> Me</a:t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28" name="Google Shape;328;p28"/>
              <p:cNvSpPr/>
              <p:nvPr/>
            </p:nvSpPr>
            <p:spPr>
              <a:xfrm>
                <a:off x="3596211" y="3214222"/>
                <a:ext cx="511896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29" name="Google Shape;329;p28"/>
            <p:cNvGrpSpPr/>
            <p:nvPr/>
          </p:nvGrpSpPr>
          <p:grpSpPr>
            <a:xfrm>
              <a:off x="894394" y="3214207"/>
              <a:ext cx="1695900" cy="892275"/>
              <a:chOff x="894394" y="3214207"/>
              <a:chExt cx="1695900" cy="892275"/>
            </a:xfrm>
          </p:grpSpPr>
          <p:sp>
            <p:nvSpPr>
              <p:cNvPr id="330" name="Google Shape;330;p28"/>
              <p:cNvSpPr txBox="1"/>
              <p:nvPr/>
            </p:nvSpPr>
            <p:spPr>
              <a:xfrm>
                <a:off x="894394" y="3449182"/>
                <a:ext cx="1695900" cy="65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High School</a:t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Donna Luetjen</a:t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5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    </a:t>
                </a:r>
                <a:r>
                  <a:rPr lang="en" sz="1500" u="sng">
                    <a:solidFill>
                      <a:schemeClr val="hlink"/>
                    </a:solidFill>
                    <a:latin typeface="Montserrat"/>
                    <a:ea typeface="Montserrat"/>
                    <a:cs typeface="Montserrat"/>
                    <a:sym typeface="Montserrat"/>
                    <a:hlinkClick r:id="rId6"/>
                  </a:rPr>
                  <a:t>Contact Me</a:t>
                </a:r>
                <a:endParaRPr sz="1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31" name="Google Shape;331;p28"/>
              <p:cNvSpPr/>
              <p:nvPr/>
            </p:nvSpPr>
            <p:spPr>
              <a:xfrm>
                <a:off x="1535759" y="3214207"/>
                <a:ext cx="413162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332" name="Google Shape;332;p28"/>
          <p:cNvSpPr txBox="1"/>
          <p:nvPr>
            <p:ph idx="12" type="sldNum"/>
          </p:nvPr>
        </p:nvSpPr>
        <p:spPr>
          <a:xfrm>
            <a:off x="8513846" y="474990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219450" y="342900"/>
            <a:ext cx="6432600" cy="963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SCREENCASTING TO RECORD INSTRUCTIONAL VIDEOS FOR STUDENTS</a:t>
            </a:r>
            <a:endParaRPr sz="2900"/>
          </a:p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2845796" y="1421050"/>
            <a:ext cx="2186100" cy="28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SCREENCASTIFY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How to use it?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245700" y="1414425"/>
            <a:ext cx="2186100" cy="28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SCREENCASTIFY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What is it?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Screencastify is a free Google Chrome extension that allows you to record your screen. These recorded videos can be shared with students.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>
            <p:ph idx="2" type="body"/>
          </p:nvPr>
        </p:nvSpPr>
        <p:spPr>
          <a:xfrm>
            <a:off x="457200" y="3829725"/>
            <a:ext cx="39234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2" name="Google Shape;92;p16"/>
          <p:cNvGrpSpPr/>
          <p:nvPr/>
        </p:nvGrpSpPr>
        <p:grpSpPr>
          <a:xfrm>
            <a:off x="2373648" y="2068714"/>
            <a:ext cx="3130405" cy="1761008"/>
            <a:chOff x="1177450" y="241631"/>
            <a:chExt cx="6173152" cy="3616776"/>
          </a:xfrm>
        </p:grpSpPr>
        <p:sp>
          <p:nvSpPr>
            <p:cNvPr id="93" name="Google Shape;93;p1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7" name="Google Shape;97;p16" title="How to Use Screencastify (2)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075" y="2133025"/>
            <a:ext cx="2409526" cy="14614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5902925" y="1421050"/>
            <a:ext cx="2674200" cy="29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000000"/>
                </a:highlight>
              </a:rPr>
              <a:t>Upgrade to the Premium Version of Screencastify for Free! </a:t>
            </a:r>
            <a:endParaRPr b="1" sz="1200"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000000"/>
                </a:highlight>
              </a:rPr>
              <a:t>Use the coupon code CAST_COVID</a:t>
            </a:r>
            <a:endParaRPr sz="1200"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grpSp>
        <p:nvGrpSpPr>
          <p:cNvPr id="99" name="Google Shape;99;p16"/>
          <p:cNvGrpSpPr/>
          <p:nvPr/>
        </p:nvGrpSpPr>
        <p:grpSpPr>
          <a:xfrm>
            <a:off x="5638896" y="1952480"/>
            <a:ext cx="3130405" cy="1702416"/>
            <a:chOff x="1177450" y="241631"/>
            <a:chExt cx="6173152" cy="3616776"/>
          </a:xfrm>
        </p:grpSpPr>
        <p:sp>
          <p:nvSpPr>
            <p:cNvPr id="100" name="Google Shape;100;p1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4" name="Google Shape;104;p16" title="Entering a coupon code for Screencastify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1500" y="2126400"/>
            <a:ext cx="2409524" cy="14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4294967295" type="title"/>
          </p:nvPr>
        </p:nvSpPr>
        <p:spPr>
          <a:xfrm>
            <a:off x="230650" y="437925"/>
            <a:ext cx="4083300" cy="58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TAKING SCREENSHOTS</a:t>
            </a:r>
            <a:endParaRPr sz="3200"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11" name="Google Shape;111;p17"/>
          <p:cNvGrpSpPr/>
          <p:nvPr/>
        </p:nvGrpSpPr>
        <p:grpSpPr>
          <a:xfrm>
            <a:off x="6242729" y="1783105"/>
            <a:ext cx="2886566" cy="1668780"/>
            <a:chOff x="1177450" y="241631"/>
            <a:chExt cx="6173152" cy="3616776"/>
          </a:xfrm>
        </p:grpSpPr>
        <p:sp>
          <p:nvSpPr>
            <p:cNvPr id="112" name="Google Shape;112;p1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6" name="Google Shape;116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6075" y="1863975"/>
            <a:ext cx="2242875" cy="13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6186700" y="1228325"/>
            <a:ext cx="27663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On a Mac</a:t>
            </a:r>
            <a:endParaRPr b="1" sz="3000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grpSp>
        <p:nvGrpSpPr>
          <p:cNvPr id="118" name="Google Shape;118;p17"/>
          <p:cNvGrpSpPr/>
          <p:nvPr/>
        </p:nvGrpSpPr>
        <p:grpSpPr>
          <a:xfrm>
            <a:off x="3139450" y="1790827"/>
            <a:ext cx="3081637" cy="1684333"/>
            <a:chOff x="1177450" y="241631"/>
            <a:chExt cx="6173152" cy="3616776"/>
          </a:xfrm>
        </p:grpSpPr>
        <p:sp>
          <p:nvSpPr>
            <p:cNvPr id="119" name="Google Shape;119;p1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17"/>
          <p:cNvSpPr txBox="1"/>
          <p:nvPr/>
        </p:nvSpPr>
        <p:spPr>
          <a:xfrm>
            <a:off x="3242713" y="1215575"/>
            <a:ext cx="3000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On a Windows PC</a:t>
            </a:r>
            <a:endParaRPr b="1" sz="3000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grpSp>
        <p:nvGrpSpPr>
          <p:cNvPr id="124" name="Google Shape;124;p17"/>
          <p:cNvGrpSpPr/>
          <p:nvPr/>
        </p:nvGrpSpPr>
        <p:grpSpPr>
          <a:xfrm>
            <a:off x="57122" y="1788955"/>
            <a:ext cx="2942742" cy="1686141"/>
            <a:chOff x="1177450" y="241631"/>
            <a:chExt cx="6173152" cy="3616776"/>
          </a:xfrm>
        </p:grpSpPr>
        <p:sp>
          <p:nvSpPr>
            <p:cNvPr id="125" name="Google Shape;125;p1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7"/>
          <p:cNvSpPr txBox="1"/>
          <p:nvPr/>
        </p:nvSpPr>
        <p:spPr>
          <a:xfrm>
            <a:off x="0" y="1228325"/>
            <a:ext cx="3139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On a Chromebook</a:t>
            </a:r>
            <a:endParaRPr b="1" sz="3000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389100" y="3637150"/>
            <a:ext cx="31305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* Click inside the laptops to open links</a:t>
            </a:r>
            <a:endParaRPr sz="2900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131" name="Google Shape;131;p17" title="teacher- pc screenshot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0575" y="1897825"/>
            <a:ext cx="2464675" cy="13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 title="screenshot cb3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9100" y="1902625"/>
            <a:ext cx="2309725" cy="13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457200" y="1421050"/>
            <a:ext cx="4493100" cy="28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What is Kami?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Kami is software that allows the user to edit or mark up PDF files. For example, if a teacher wants to digitally assign a textbook page or workbook page, the student will be able to mark it up, and complete the assignment and hand it back to the teacher.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KAMI FOR EDITING PDFs</a:t>
            </a:r>
            <a:endParaRPr/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5" name="Google Shape;145;p19"/>
          <p:cNvGrpSpPr/>
          <p:nvPr/>
        </p:nvGrpSpPr>
        <p:grpSpPr>
          <a:xfrm>
            <a:off x="139661" y="682539"/>
            <a:ext cx="3130405" cy="1761008"/>
            <a:chOff x="1177450" y="241631"/>
            <a:chExt cx="6173152" cy="3616776"/>
          </a:xfrm>
        </p:grpSpPr>
        <p:sp>
          <p:nvSpPr>
            <p:cNvPr id="146" name="Google Shape;146;p19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p19" title="Kami Extension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25" y="797900"/>
            <a:ext cx="2408825" cy="15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216450" y="104725"/>
            <a:ext cx="3000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How to Sync</a:t>
            </a:r>
            <a:endParaRPr sz="3000">
              <a:solidFill>
                <a:schemeClr val="accen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grpSp>
        <p:nvGrpSpPr>
          <p:cNvPr id="152" name="Google Shape;152;p19"/>
          <p:cNvGrpSpPr/>
          <p:nvPr/>
        </p:nvGrpSpPr>
        <p:grpSpPr>
          <a:xfrm>
            <a:off x="4248586" y="670489"/>
            <a:ext cx="3130405" cy="1761008"/>
            <a:chOff x="1177450" y="241631"/>
            <a:chExt cx="6173152" cy="3616776"/>
          </a:xfrm>
        </p:grpSpPr>
        <p:sp>
          <p:nvSpPr>
            <p:cNvPr id="153" name="Google Shape;153;p19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7" name="Google Shape;157;p1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2436" y="797900"/>
            <a:ext cx="1742701" cy="13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4248575" y="104725"/>
            <a:ext cx="3000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Kami for Students</a:t>
            </a:r>
            <a:endParaRPr sz="3000">
              <a:solidFill>
                <a:schemeClr val="accen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grpSp>
        <p:nvGrpSpPr>
          <p:cNvPr id="159" name="Google Shape;159;p19"/>
          <p:cNvGrpSpPr/>
          <p:nvPr/>
        </p:nvGrpSpPr>
        <p:grpSpPr>
          <a:xfrm>
            <a:off x="216461" y="3232164"/>
            <a:ext cx="3130405" cy="1761008"/>
            <a:chOff x="1177450" y="241631"/>
            <a:chExt cx="6173152" cy="3616776"/>
          </a:xfrm>
        </p:grpSpPr>
        <p:sp>
          <p:nvSpPr>
            <p:cNvPr id="160" name="Google Shape;160;p19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9"/>
          <p:cNvSpPr txBox="1"/>
          <p:nvPr/>
        </p:nvSpPr>
        <p:spPr>
          <a:xfrm>
            <a:off x="281650" y="2618300"/>
            <a:ext cx="30000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Kami for Teachers</a:t>
            </a:r>
            <a:endParaRPr sz="3000">
              <a:solidFill>
                <a:schemeClr val="accen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165" name="Google Shape;165;p1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3463" y="3443875"/>
            <a:ext cx="1305975" cy="13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7319950" y="1021250"/>
            <a:ext cx="17427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highlight>
                  <a:srgbClr val="000000"/>
                </a:highlight>
                <a:latin typeface="News Cycle"/>
                <a:ea typeface="News Cycle"/>
                <a:cs typeface="News Cycle"/>
                <a:sym typeface="News Cycle"/>
              </a:rPr>
              <a:t>* </a:t>
            </a:r>
            <a:r>
              <a:rPr lang="en" sz="2900">
                <a:solidFill>
                  <a:srgbClr val="FFFFFF"/>
                </a:solidFill>
                <a:highlight>
                  <a:srgbClr val="000000"/>
                </a:highlight>
                <a:latin typeface="News Cycle"/>
                <a:ea typeface="News Cycle"/>
                <a:cs typeface="News Cycle"/>
                <a:sym typeface="News Cycle"/>
              </a:rPr>
              <a:t>Click inside the laptops to open links</a:t>
            </a:r>
            <a:endParaRPr sz="2900">
              <a:solidFill>
                <a:srgbClr val="FFFFFF"/>
              </a:solidFill>
              <a:highlight>
                <a:srgbClr val="000000"/>
              </a:highlight>
              <a:latin typeface="News Cycle"/>
              <a:ea typeface="News Cycle"/>
              <a:cs typeface="News Cycle"/>
              <a:sym typeface="News Cycle"/>
            </a:endParaRPr>
          </a:p>
        </p:txBody>
      </p:sp>
      <p:grpSp>
        <p:nvGrpSpPr>
          <p:cNvPr id="167" name="Google Shape;167;p19"/>
          <p:cNvGrpSpPr/>
          <p:nvPr/>
        </p:nvGrpSpPr>
        <p:grpSpPr>
          <a:xfrm>
            <a:off x="4118161" y="3304989"/>
            <a:ext cx="3130405" cy="1761008"/>
            <a:chOff x="1177450" y="241631"/>
            <a:chExt cx="6173152" cy="3616776"/>
          </a:xfrm>
        </p:grpSpPr>
        <p:sp>
          <p:nvSpPr>
            <p:cNvPr id="168" name="Google Shape;168;p19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9"/>
          <p:cNvSpPr txBox="1"/>
          <p:nvPr/>
        </p:nvSpPr>
        <p:spPr>
          <a:xfrm>
            <a:off x="3525800" y="2838575"/>
            <a:ext cx="505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highlight>
                  <a:srgbClr val="000000"/>
                </a:highlight>
                <a:latin typeface="News Cycle"/>
                <a:ea typeface="News Cycle"/>
                <a:cs typeface="News Cycle"/>
                <a:sym typeface="News Cycle"/>
              </a:rPr>
              <a:t>Resolving Student Issues with Kami</a:t>
            </a:r>
            <a:endParaRPr sz="2400">
              <a:solidFill>
                <a:schemeClr val="accent1"/>
              </a:solidFill>
              <a:highlight>
                <a:srgbClr val="000000"/>
              </a:highlight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173" name="Google Shape;173;p19" title="Resolving Student Issues with Kami.mp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78950" y="3376625"/>
            <a:ext cx="2408825" cy="1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MEET</a:t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What is it? Google Meet (formerly Google Hangouts) is a video conferencing platform offered in Google’s G Suite.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How to use it: Teachers can hold parent conferences, tutoring, office hours, and live instruction using Meet. Please see the next slide for instructional videos on how to get started.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0" name="Google Shape;180;p20"/>
          <p:cNvSpPr txBox="1"/>
          <p:nvPr/>
        </p:nvSpPr>
        <p:spPr>
          <a:xfrm>
            <a:off x="457200" y="3915400"/>
            <a:ext cx="3777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181" name="Google Shape;181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7" name="Google Shape;187;p21"/>
          <p:cNvGrpSpPr/>
          <p:nvPr/>
        </p:nvGrpSpPr>
        <p:grpSpPr>
          <a:xfrm>
            <a:off x="162948" y="671064"/>
            <a:ext cx="3130405" cy="1761008"/>
            <a:chOff x="1177450" y="241631"/>
            <a:chExt cx="6173152" cy="3616776"/>
          </a:xfrm>
        </p:grpSpPr>
        <p:sp>
          <p:nvSpPr>
            <p:cNvPr id="188" name="Google Shape;188;p21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21"/>
          <p:cNvSpPr txBox="1"/>
          <p:nvPr/>
        </p:nvSpPr>
        <p:spPr>
          <a:xfrm>
            <a:off x="218113" y="58200"/>
            <a:ext cx="30000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Introduction</a:t>
            </a:r>
            <a:endParaRPr sz="3000">
              <a:solidFill>
                <a:schemeClr val="accen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193" name="Google Shape;193;p21" title="Google Hangouts &amp; Mee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750" y="781775"/>
            <a:ext cx="2428751" cy="1452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21"/>
          <p:cNvGrpSpPr/>
          <p:nvPr/>
        </p:nvGrpSpPr>
        <p:grpSpPr>
          <a:xfrm>
            <a:off x="4248623" y="870439"/>
            <a:ext cx="3130405" cy="1761008"/>
            <a:chOff x="1177450" y="241631"/>
            <a:chExt cx="6173152" cy="3616776"/>
          </a:xfrm>
        </p:grpSpPr>
        <p:sp>
          <p:nvSpPr>
            <p:cNvPr id="195" name="Google Shape;195;p21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1"/>
          <p:cNvSpPr txBox="1"/>
          <p:nvPr/>
        </p:nvSpPr>
        <p:spPr>
          <a:xfrm>
            <a:off x="4046850" y="0"/>
            <a:ext cx="3419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How to Record Your Meeting</a:t>
            </a:r>
            <a:endParaRPr sz="900"/>
          </a:p>
        </p:txBody>
      </p:sp>
      <p:pic>
        <p:nvPicPr>
          <p:cNvPr id="200" name="Google Shape;200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6250" y="1113375"/>
            <a:ext cx="1275150" cy="127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/>
        </p:nvSpPr>
        <p:spPr>
          <a:xfrm>
            <a:off x="3898663" y="3615125"/>
            <a:ext cx="33258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* Click inside the laptops to open links</a:t>
            </a:r>
            <a:endParaRPr sz="2900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grpSp>
        <p:nvGrpSpPr>
          <p:cNvPr id="202" name="Google Shape;202;p21"/>
          <p:cNvGrpSpPr/>
          <p:nvPr/>
        </p:nvGrpSpPr>
        <p:grpSpPr>
          <a:xfrm>
            <a:off x="89673" y="3129414"/>
            <a:ext cx="3130405" cy="1761008"/>
            <a:chOff x="1177450" y="241631"/>
            <a:chExt cx="6173152" cy="3616776"/>
          </a:xfrm>
        </p:grpSpPr>
        <p:sp>
          <p:nvSpPr>
            <p:cNvPr id="203" name="Google Shape;203;p21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21"/>
          <p:cNvSpPr txBox="1"/>
          <p:nvPr/>
        </p:nvSpPr>
        <p:spPr>
          <a:xfrm>
            <a:off x="-122575" y="2574725"/>
            <a:ext cx="44364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Step by Step- How to Host a Meeting</a:t>
            </a:r>
            <a:endParaRPr sz="2200">
              <a:solidFill>
                <a:schemeClr val="accen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208" name="Google Shape;208;p2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5525" y="3372275"/>
            <a:ext cx="1605693" cy="12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2"/>
          <p:cNvSpPr txBox="1"/>
          <p:nvPr/>
        </p:nvSpPr>
        <p:spPr>
          <a:xfrm>
            <a:off x="3291225" y="1171525"/>
            <a:ext cx="1719000" cy="2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* </a:t>
            </a:r>
            <a:r>
              <a:rPr lang="en" sz="24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Click inside the laptops to open links</a:t>
            </a:r>
            <a:endParaRPr sz="2400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grpSp>
        <p:nvGrpSpPr>
          <p:cNvPr id="215" name="Google Shape;215;p22"/>
          <p:cNvGrpSpPr/>
          <p:nvPr/>
        </p:nvGrpSpPr>
        <p:grpSpPr>
          <a:xfrm>
            <a:off x="326748" y="740464"/>
            <a:ext cx="3130405" cy="1761008"/>
            <a:chOff x="1177450" y="241631"/>
            <a:chExt cx="6173152" cy="3616776"/>
          </a:xfrm>
        </p:grpSpPr>
        <p:sp>
          <p:nvSpPr>
            <p:cNvPr id="216" name="Google Shape;216;p2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22"/>
          <p:cNvSpPr txBox="1"/>
          <p:nvPr/>
        </p:nvSpPr>
        <p:spPr>
          <a:xfrm>
            <a:off x="0" y="232863"/>
            <a:ext cx="42486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Google Meet- Student Rules</a:t>
            </a:r>
            <a:endParaRPr sz="2400">
              <a:solidFill>
                <a:schemeClr val="accen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221" name="Google Shape;221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350" y="871900"/>
            <a:ext cx="1828800" cy="14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4775498" y="740464"/>
            <a:ext cx="3130405" cy="1761008"/>
            <a:chOff x="1177450" y="241631"/>
            <a:chExt cx="6173152" cy="3616776"/>
          </a:xfrm>
        </p:grpSpPr>
        <p:sp>
          <p:nvSpPr>
            <p:cNvPr id="223" name="Google Shape;223;p2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7" name="Google Shape;227;p22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1100" y="871900"/>
            <a:ext cx="1828800" cy="14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4341800" y="232875"/>
            <a:ext cx="43557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Google Meet- Student View</a:t>
            </a:r>
            <a:endParaRPr sz="2400">
              <a:solidFill>
                <a:schemeClr val="accen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grpSp>
        <p:nvGrpSpPr>
          <p:cNvPr id="229" name="Google Shape;229;p22"/>
          <p:cNvGrpSpPr/>
          <p:nvPr/>
        </p:nvGrpSpPr>
        <p:grpSpPr>
          <a:xfrm>
            <a:off x="326748" y="3227514"/>
            <a:ext cx="3130405" cy="1761008"/>
            <a:chOff x="1177450" y="241631"/>
            <a:chExt cx="6173152" cy="3616776"/>
          </a:xfrm>
        </p:grpSpPr>
        <p:sp>
          <p:nvSpPr>
            <p:cNvPr id="230" name="Google Shape;230;p2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22"/>
          <p:cNvSpPr txBox="1"/>
          <p:nvPr/>
        </p:nvSpPr>
        <p:spPr>
          <a:xfrm>
            <a:off x="106675" y="2692400"/>
            <a:ext cx="37920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Whiteboard Extension</a:t>
            </a:r>
            <a:endParaRPr sz="2400">
              <a:solidFill>
                <a:schemeClr val="accen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235" name="Google Shape;235;p2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925" y="3307400"/>
            <a:ext cx="2431925" cy="1508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22"/>
          <p:cNvGrpSpPr/>
          <p:nvPr/>
        </p:nvGrpSpPr>
        <p:grpSpPr>
          <a:xfrm>
            <a:off x="4710298" y="3227514"/>
            <a:ext cx="3130405" cy="1761008"/>
            <a:chOff x="1177450" y="241631"/>
            <a:chExt cx="6173152" cy="3616776"/>
          </a:xfrm>
        </p:grpSpPr>
        <p:sp>
          <p:nvSpPr>
            <p:cNvPr id="237" name="Google Shape;237;p22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2"/>
          <p:cNvSpPr txBox="1"/>
          <p:nvPr/>
        </p:nvSpPr>
        <p:spPr>
          <a:xfrm>
            <a:off x="4448750" y="2587150"/>
            <a:ext cx="35481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Nod for Google Meet- Student </a:t>
            </a:r>
            <a:r>
              <a:rPr lang="en" sz="19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rPr>
              <a:t>Directions</a:t>
            </a:r>
            <a:endParaRPr sz="1900">
              <a:solidFill>
                <a:schemeClr val="accen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242" name="Google Shape;242;p2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23477" l="0" r="0" t="0"/>
          <a:stretch/>
        </p:blipFill>
        <p:spPr>
          <a:xfrm>
            <a:off x="5080225" y="3764675"/>
            <a:ext cx="2431925" cy="7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>
            <p:ph type="title"/>
          </p:nvPr>
        </p:nvSpPr>
        <p:spPr>
          <a:xfrm>
            <a:off x="410650" y="0"/>
            <a:ext cx="5343900" cy="94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3"/>
              </a:rPr>
              <a:t>SMART Learning Suite Online</a:t>
            </a:r>
            <a:endParaRPr/>
          </a:p>
        </p:txBody>
      </p:sp>
      <p:sp>
        <p:nvSpPr>
          <p:cNvPr id="248" name="Google Shape;24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410650" y="1236050"/>
            <a:ext cx="38205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What is SMART Learning Suite?</a:t>
            </a:r>
            <a:endParaRPr b="1" sz="1700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News Cycle"/>
                <a:ea typeface="News Cycle"/>
                <a:cs typeface="News Cycle"/>
                <a:sym typeface="News Cycle"/>
              </a:rPr>
              <a:t>SMART Learning Suites allows the teacher to access Smart Notebook lessons and share them to their students on any device. Students can complete interactive assignments on a tablet, PC, chromebook, or phone and learn at their own pace.</a:t>
            </a:r>
            <a:endParaRPr sz="1700">
              <a:solidFill>
                <a:srgbClr val="FFFFFF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